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0"/>
  </p:notesMasterIdLst>
  <p:handoutMasterIdLst>
    <p:handoutMasterId r:id="rId51"/>
  </p:handoutMasterIdLst>
  <p:sldIdLst>
    <p:sldId id="895" r:id="rId2"/>
    <p:sldId id="939" r:id="rId3"/>
    <p:sldId id="1198" r:id="rId4"/>
    <p:sldId id="1224" r:id="rId5"/>
    <p:sldId id="1290" r:id="rId6"/>
    <p:sldId id="1289" r:id="rId7"/>
    <p:sldId id="1229" r:id="rId8"/>
    <p:sldId id="1285" r:id="rId9"/>
    <p:sldId id="1225" r:id="rId10"/>
    <p:sldId id="1230" r:id="rId11"/>
    <p:sldId id="1231" r:id="rId12"/>
    <p:sldId id="1009" r:id="rId13"/>
    <p:sldId id="1194" r:id="rId14"/>
    <p:sldId id="1284" r:id="rId15"/>
    <p:sldId id="1212" r:id="rId16"/>
    <p:sldId id="1291" r:id="rId17"/>
    <p:sldId id="1241" r:id="rId18"/>
    <p:sldId id="1242" r:id="rId19"/>
    <p:sldId id="1244" r:id="rId20"/>
    <p:sldId id="1205" r:id="rId21"/>
    <p:sldId id="1283" r:id="rId22"/>
    <p:sldId id="1265" r:id="rId23"/>
    <p:sldId id="1204" r:id="rId24"/>
    <p:sldId id="1274" r:id="rId25"/>
    <p:sldId id="1294" r:id="rId26"/>
    <p:sldId id="1295" r:id="rId27"/>
    <p:sldId id="1296" r:id="rId28"/>
    <p:sldId id="1297" r:id="rId29"/>
    <p:sldId id="1276" r:id="rId30"/>
    <p:sldId id="1272" r:id="rId31"/>
    <p:sldId id="1236" r:id="rId32"/>
    <p:sldId id="1239" r:id="rId33"/>
    <p:sldId id="1237" r:id="rId34"/>
    <p:sldId id="1238" r:id="rId35"/>
    <p:sldId id="1240" r:id="rId36"/>
    <p:sldId id="1234" r:id="rId37"/>
    <p:sldId id="1266" r:id="rId38"/>
    <p:sldId id="1268" r:id="rId39"/>
    <p:sldId id="1281" r:id="rId40"/>
    <p:sldId id="1280" r:id="rId41"/>
    <p:sldId id="1219" r:id="rId42"/>
    <p:sldId id="1211" r:id="rId43"/>
    <p:sldId id="1245" r:id="rId44"/>
    <p:sldId id="1282" r:id="rId45"/>
    <p:sldId id="1246" r:id="rId46"/>
    <p:sldId id="1288" r:id="rId47"/>
    <p:sldId id="1287" r:id="rId48"/>
    <p:sldId id="1270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198"/>
            <p14:sldId id="1224"/>
            <p14:sldId id="1290"/>
            <p14:sldId id="1289"/>
            <p14:sldId id="1229"/>
            <p14:sldId id="1285"/>
            <p14:sldId id="1225"/>
            <p14:sldId id="1230"/>
            <p14:sldId id="1231"/>
            <p14:sldId id="1009"/>
            <p14:sldId id="1194"/>
            <p14:sldId id="1284"/>
            <p14:sldId id="1212"/>
            <p14:sldId id="1291"/>
            <p14:sldId id="1241"/>
            <p14:sldId id="1242"/>
            <p14:sldId id="1244"/>
            <p14:sldId id="1205"/>
            <p14:sldId id="1283"/>
            <p14:sldId id="1265"/>
            <p14:sldId id="1204"/>
            <p14:sldId id="1274"/>
            <p14:sldId id="1294"/>
            <p14:sldId id="1295"/>
            <p14:sldId id="1296"/>
            <p14:sldId id="1297"/>
            <p14:sldId id="1276"/>
            <p14:sldId id="1272"/>
            <p14:sldId id="1236"/>
            <p14:sldId id="1239"/>
            <p14:sldId id="1237"/>
            <p14:sldId id="1238"/>
            <p14:sldId id="1240"/>
            <p14:sldId id="1234"/>
            <p14:sldId id="1266"/>
            <p14:sldId id="1268"/>
            <p14:sldId id="1281"/>
            <p14:sldId id="1280"/>
            <p14:sldId id="1219"/>
            <p14:sldId id="1211"/>
            <p14:sldId id="1245"/>
            <p14:sldId id="1282"/>
            <p14:sldId id="1246"/>
            <p14:sldId id="1288"/>
            <p14:sldId id="1287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9E60B8"/>
    <a:srgbClr val="FB8E20"/>
    <a:srgbClr val="5AB88F"/>
    <a:srgbClr val="B04432"/>
    <a:srgbClr val="36544F"/>
    <a:srgbClr val="D4EBE9"/>
    <a:srgbClr val="3E729D"/>
    <a:srgbClr val="41719C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26"/>
    <p:restoredTop sz="96911" autoAdjust="0"/>
  </p:normalViewPr>
  <p:slideViewPr>
    <p:cSldViewPr snapToGrid="0" snapToObjects="1">
      <p:cViewPr varScale="1">
        <p:scale>
          <a:sx n="350" d="100"/>
          <a:sy n="350" d="100"/>
        </p:scale>
        <p:origin x="184" y="3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04" d="100"/>
          <a:sy n="204" d="100"/>
        </p:scale>
        <p:origin x="76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15.09.22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15.09.22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EEF4409-183C-C04C-BA2D-1FE36517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" y="0"/>
            <a:ext cx="9144000" cy="5143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1"/>
            <a:ext cx="9154725" cy="4550832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92000" y="1046835"/>
            <a:ext cx="7707756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475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55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65622" y="4550833"/>
            <a:ext cx="7429500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Code.talks</a:t>
            </a:r>
            <a:r>
              <a:rPr lang="de-DE" sz="1050" spc="60" dirty="0">
                <a:solidFill>
                  <a:srgbClr val="D4EBE9"/>
                </a:solidFill>
              </a:rPr>
              <a:t> Hamburg | 15. September 2022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286849" y="3969232"/>
            <a:ext cx="3415780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1400" b="1" dirty="0" err="1">
                <a:solidFill>
                  <a:srgbClr val="36544F"/>
                </a:solidFill>
              </a:rPr>
              <a:t>Slides</a:t>
            </a:r>
            <a:r>
              <a:rPr lang="de-DE" sz="1400" b="1" dirty="0">
                <a:solidFill>
                  <a:srgbClr val="36544F"/>
                </a:solidFill>
              </a:rPr>
              <a:t>: https://</a:t>
            </a:r>
            <a:r>
              <a:rPr lang="de-DE" sz="1400" b="1" dirty="0" err="1">
                <a:solidFill>
                  <a:srgbClr val="36544F"/>
                </a:solidFill>
              </a:rPr>
              <a:t>react.schule</a:t>
            </a:r>
            <a:r>
              <a:rPr lang="de-DE" sz="1400" b="1" dirty="0">
                <a:solidFill>
                  <a:srgbClr val="36544F"/>
                </a:solidFill>
              </a:rPr>
              <a:t>/</a:t>
            </a:r>
            <a:r>
              <a:rPr lang="de-DE" sz="1400" b="1" dirty="0" err="1">
                <a:solidFill>
                  <a:srgbClr val="36544F"/>
                </a:solidFill>
              </a:rPr>
              <a:t>codetalks-react</a:t>
            </a:r>
            <a:endParaRPr lang="de-DE" sz="1400" b="1" dirty="0">
              <a:solidFill>
                <a:srgbClr val="36544F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245285" y="3002476"/>
            <a:ext cx="6170856" cy="487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 </a:t>
            </a:r>
            <a:r>
              <a:rPr lang="de-DE" sz="4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Components</a:t>
            </a:r>
            <a:endParaRPr lang="de-DE" sz="4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1286849" y="151926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3545EDAE-C872-023C-CC4D-BE3E54B3E22C}"/>
              </a:ext>
            </a:extLst>
          </p:cNvPr>
          <p:cNvSpPr/>
          <p:nvPr/>
        </p:nvSpPr>
        <p:spPr>
          <a:xfrm>
            <a:off x="1245285" y="1099683"/>
            <a:ext cx="7132757" cy="487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 err="1">
                <a:solidFill>
                  <a:srgbClr val="1778B8"/>
                </a:solidFill>
                <a:latin typeface="Montserrat" charset="0"/>
              </a:rPr>
              <a:t>Serverside</a:t>
            </a:r>
            <a:r>
              <a:rPr lang="de-DE" sz="2800" b="1" dirty="0">
                <a:solidFill>
                  <a:srgbClr val="1778B8"/>
                </a:solidFill>
                <a:latin typeface="Montserrat" charset="0"/>
              </a:rPr>
              <a:t> Rendering 2.0?</a:t>
            </a: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949A73-276E-5047-9B15-D7546FA68FDC}"/>
              </a:ext>
            </a:extLst>
          </p:cNvPr>
          <p:cNvSpPr/>
          <p:nvPr/>
        </p:nvSpPr>
        <p:spPr>
          <a:xfrm>
            <a:off x="857251" y="303841"/>
            <a:ext cx="7429499" cy="95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95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"-experimental-" </a:t>
            </a:r>
          </a:p>
          <a:p>
            <a:pPr algn="ctr"/>
            <a:endParaRPr lang="de-DE" sz="67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3960A5A-329C-4D47-8AA0-D04E9025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131" y="2194217"/>
            <a:ext cx="5275108" cy="165735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7071E5F-A87A-BA49-8F6E-E0E8ED7B8FB5}"/>
              </a:ext>
            </a:extLst>
          </p:cNvPr>
          <p:cNvSpPr/>
          <p:nvPr/>
        </p:nvSpPr>
        <p:spPr>
          <a:xfrm>
            <a:off x="6459769" y="1937979"/>
            <a:ext cx="10326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😈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680168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nur </a:t>
            </a:r>
            <a:r>
              <a:rPr lang="de-DE" b="0" dirty="0">
                <a:solidFill>
                  <a:srgbClr val="36544F"/>
                </a:solidFill>
              </a:rPr>
              <a:t>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1672598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Wie bisher: Client-Komponenten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Client ausgeführt</a:t>
            </a:r>
          </a:p>
          <a:p>
            <a:pPr lvl="1"/>
            <a:r>
              <a:rPr lang="de-DE" dirty="0"/>
              <a:t>JavaScript-Code wird zum Client gesendet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476EC-60B4-B94A-BE42-4A788E26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58" y="2393459"/>
            <a:ext cx="3531472" cy="2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dirty="0"/>
              <a:t>liefern UI (!)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aber: können Server Umgebung und Ressourcen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5416EBD-6212-EF4B-B64C-57A1AFEA0EEA}"/>
              </a:ext>
            </a:extLst>
          </p:cNvPr>
          <p:cNvSpPr/>
          <p:nvPr/>
        </p:nvSpPr>
        <p:spPr>
          <a:xfrm>
            <a:off x="455361" y="3427216"/>
            <a:ext cx="2153312" cy="1808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PostListPage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" und "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" gibt es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Netzwerktab</a:t>
            </a:r>
            <a:r>
              <a:rPr lang="de-DE" sz="1000" dirty="0">
                <a:solidFill>
                  <a:srgbClr val="36544F"/>
                </a:solidFill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 </a:t>
            </a:r>
            <a:r>
              <a:rPr lang="de-DE" sz="1000" dirty="0" err="1">
                <a:solidFill>
                  <a:srgbClr val="36544F"/>
                </a:solidFill>
              </a:rPr>
              <a:t>react?location</a:t>
            </a:r>
            <a:endParaRPr lang="de-DE" sz="1000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Client Komponenten wie gewohnt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47233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DA3B5D-7896-E94F-B1E5-A71650BF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22" y="1911214"/>
            <a:ext cx="2636797" cy="29614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FE7D06-26DC-C141-AC84-595CAA08A5E1}"/>
              </a:ext>
            </a:extLst>
          </p:cNvPr>
          <p:cNvSpPr txBox="1"/>
          <p:nvPr/>
        </p:nvSpPr>
        <p:spPr>
          <a:xfrm>
            <a:off x="4077156" y="2410224"/>
            <a:ext cx="3773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Button löst Server Request aus, rendert 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PostList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 neu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622C1E2A-63C4-1940-995A-D4F715E9E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1196" y="2541029"/>
            <a:ext cx="1155960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1FA65C-44CA-7949-9E1F-1D6A59B98BAC}"/>
              </a:ext>
            </a:extLst>
          </p:cNvPr>
          <p:cNvSpPr txBox="1"/>
          <p:nvPr/>
        </p:nvSpPr>
        <p:spPr>
          <a:xfrm>
            <a:off x="3998853" y="3588348"/>
            <a:ext cx="2872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Client-Komponente mit (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)State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EA7A0AC-DE49-1143-B02E-7572C5F08D8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897835" y="3719153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F85C470-3D01-E74C-BBA9-0421A186AE5A}"/>
              </a:ext>
            </a:extLst>
          </p:cNvPr>
          <p:cNvSpPr/>
          <p:nvPr/>
        </p:nvSpPr>
        <p:spPr>
          <a:xfrm>
            <a:off x="3974305" y="3987726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PostPreview</a:t>
            </a:r>
            <a:r>
              <a:rPr lang="de-DE" sz="1000" dirty="0">
                <a:solidFill>
                  <a:srgbClr val="36544F"/>
                </a:solidFill>
              </a:rPr>
              <a:t>: </a:t>
            </a:r>
            <a:r>
              <a:rPr lang="de-DE" sz="1000" dirty="0" err="1">
                <a:solidFill>
                  <a:srgbClr val="36544F"/>
                </a:solidFill>
              </a:rPr>
              <a:t>CommentEditor</a:t>
            </a:r>
            <a:r>
              <a:rPr lang="de-DE" sz="1000" dirty="0">
                <a:solidFill>
                  <a:srgbClr val="36544F"/>
                </a:solidFill>
              </a:rPr>
              <a:t> 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eingeben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Sortierung ändern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</a:t>
            </a:r>
            <a:r>
              <a:rPr lang="de-DE" dirty="0" err="1"/>
              <a:t>Shared</a:t>
            </a:r>
            <a:r>
              <a:rPr lang="de-DE" dirty="0"/>
              <a:t> Komponenten</a:t>
            </a:r>
          </a:p>
          <a:p>
            <a:pPr lvl="1"/>
            <a:r>
              <a:rPr lang="de-DE" dirty="0"/>
              <a:t>werden auf dem Server und dem Client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es gelten also die Restriktionen von Server </a:t>
            </a:r>
            <a:r>
              <a:rPr lang="de-DE" b="0" u="sng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Client-Komponenten</a:t>
            </a:r>
          </a:p>
          <a:p>
            <a:pPr lvl="1"/>
            <a:r>
              <a:rPr lang="de-DE" dirty="0"/>
              <a:t>können von Server- und Client-Komponenten verwendet werden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  <a:p>
            <a:pPr lvl="1"/>
            <a:r>
              <a:rPr lang="de-DE" dirty="0"/>
              <a:t>der entsprechende JavaScript-Code wird erst auf den Client übertragen, wenn er wirklich benötigt wird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074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Shared</a:t>
            </a:r>
            <a:r>
              <a:rPr lang="de-DE" dirty="0"/>
              <a:t>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808389"/>
            <a:ext cx="2153312" cy="119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1793724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1793724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6920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15836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1778B8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32576" y="1295448"/>
            <a:ext cx="2762894" cy="371856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98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8404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</a:t>
            </a:r>
            <a:r>
              <a:rPr lang="de-DE" sz="1800" dirty="0">
                <a:solidFill>
                  <a:srgbClr val="1778B8"/>
                </a:solidFill>
              </a:rPr>
              <a:t>Posts mit </a:t>
            </a:r>
            <a:r>
              <a:rPr lang="de-DE" sz="1800" dirty="0">
                <a:solidFill>
                  <a:srgbClr val="9E60B8"/>
                </a:solidFill>
              </a:rPr>
              <a:t>Kommentaren</a:t>
            </a:r>
            <a:r>
              <a:rPr lang="de-DE" sz="1800" b="0" dirty="0">
                <a:solidFill>
                  <a:srgbClr val="36544F"/>
                </a:solidFill>
              </a:rPr>
              <a:t> (Daten) sind folglich ebenso nicht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224016" y="1450848"/>
            <a:ext cx="2383536" cy="559308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641DE8B-BDAD-FD63-663B-3A4F616FC1D6}"/>
              </a:ext>
            </a:extLst>
          </p:cNvPr>
          <p:cNvSpPr/>
          <p:nvPr/>
        </p:nvSpPr>
        <p:spPr>
          <a:xfrm>
            <a:off x="6224016" y="3133345"/>
            <a:ext cx="2383536" cy="636957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59921F-E11F-8329-4459-FF17B147A8F9}"/>
              </a:ext>
            </a:extLst>
          </p:cNvPr>
          <p:cNvSpPr/>
          <p:nvPr/>
        </p:nvSpPr>
        <p:spPr>
          <a:xfrm>
            <a:off x="6230112" y="2060448"/>
            <a:ext cx="2383536" cy="304800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F9A8054-655A-4A5C-B1B7-A57CE735DE9A}"/>
              </a:ext>
            </a:extLst>
          </p:cNvPr>
          <p:cNvSpPr/>
          <p:nvPr/>
        </p:nvSpPr>
        <p:spPr>
          <a:xfrm>
            <a:off x="6224016" y="3840481"/>
            <a:ext cx="2383536" cy="353567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1141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4500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1778B8"/>
                </a:solidFill>
              </a:rPr>
              <a:t>CommentEditor</a:t>
            </a:r>
            <a:r>
              <a:rPr lang="de-DE" sz="1800" b="0" dirty="0">
                <a:solidFill>
                  <a:srgbClr val="1778B8"/>
                </a:solidFill>
              </a:rPr>
              <a:t>-Komponente</a:t>
            </a:r>
            <a:r>
              <a:rPr lang="de-DE" sz="1800" b="0" dirty="0">
                <a:solidFill>
                  <a:srgbClr val="36544F"/>
                </a:solidFill>
              </a:rPr>
              <a:t>) haben wir keinen State zum Verändern 😢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99632" y="2334768"/>
            <a:ext cx="2676144" cy="64008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712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048638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36544F"/>
                </a:solidFill>
              </a:rPr>
              <a:t>CommentEditor</a:t>
            </a:r>
            <a:r>
              <a:rPr lang="de-DE" sz="1800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Wir brauchen </a:t>
            </a:r>
            <a:r>
              <a:rPr lang="de-DE" sz="1800" dirty="0">
                <a:solidFill>
                  <a:srgbClr val="1778B8"/>
                </a:solidFill>
              </a:rPr>
              <a:t>aktualisierte UI</a:t>
            </a:r>
            <a:r>
              <a:rPr lang="de-DE" sz="1800" b="0" dirty="0">
                <a:solidFill>
                  <a:srgbClr val="1778B8"/>
                </a:solidFill>
              </a:rPr>
              <a:t> </a:t>
            </a:r>
            <a:r>
              <a:rPr lang="de-DE" sz="1800" i="1" dirty="0">
                <a:solidFill>
                  <a:srgbClr val="1778B8"/>
                </a:solidFill>
              </a:rPr>
              <a:t>vom Server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308A455-4C4A-A29E-62D3-F2A018C7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3"/>
            <a:ext cx="2846571" cy="42885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CB5B0A7-316A-CEF4-6F5E-EAA71E4645B4}"/>
              </a:ext>
            </a:extLst>
          </p:cNvPr>
          <p:cNvSpPr/>
          <p:nvPr/>
        </p:nvSpPr>
        <p:spPr>
          <a:xfrm>
            <a:off x="6199632" y="1299029"/>
            <a:ext cx="2676144" cy="3714977"/>
          </a:xfrm>
          <a:prstGeom prst="rect">
            <a:avLst/>
          </a:prstGeom>
          <a:noFill/>
          <a:ln w="25400">
            <a:solidFill>
              <a:srgbClr val="1778B8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6144"/>
                      <a:gd name="connsiteY0" fmla="*/ 0 h 3714977"/>
                      <a:gd name="connsiteX1" fmla="*/ 508467 w 2676144"/>
                      <a:gd name="connsiteY1" fmla="*/ 0 h 3714977"/>
                      <a:gd name="connsiteX2" fmla="*/ 963412 w 2676144"/>
                      <a:gd name="connsiteY2" fmla="*/ 0 h 3714977"/>
                      <a:gd name="connsiteX3" fmla="*/ 1552164 w 2676144"/>
                      <a:gd name="connsiteY3" fmla="*/ 0 h 3714977"/>
                      <a:gd name="connsiteX4" fmla="*/ 2060631 w 2676144"/>
                      <a:gd name="connsiteY4" fmla="*/ 0 h 3714977"/>
                      <a:gd name="connsiteX5" fmla="*/ 2676144 w 2676144"/>
                      <a:gd name="connsiteY5" fmla="*/ 0 h 3714977"/>
                      <a:gd name="connsiteX6" fmla="*/ 2676144 w 2676144"/>
                      <a:gd name="connsiteY6" fmla="*/ 605011 h 3714977"/>
                      <a:gd name="connsiteX7" fmla="*/ 2676144 w 2676144"/>
                      <a:gd name="connsiteY7" fmla="*/ 1135722 h 3714977"/>
                      <a:gd name="connsiteX8" fmla="*/ 2676144 w 2676144"/>
                      <a:gd name="connsiteY8" fmla="*/ 1666433 h 3714977"/>
                      <a:gd name="connsiteX9" fmla="*/ 2676144 w 2676144"/>
                      <a:gd name="connsiteY9" fmla="*/ 2122844 h 3714977"/>
                      <a:gd name="connsiteX10" fmla="*/ 2676144 w 2676144"/>
                      <a:gd name="connsiteY10" fmla="*/ 2579255 h 3714977"/>
                      <a:gd name="connsiteX11" fmla="*/ 2676144 w 2676144"/>
                      <a:gd name="connsiteY11" fmla="*/ 3109966 h 3714977"/>
                      <a:gd name="connsiteX12" fmla="*/ 2676144 w 2676144"/>
                      <a:gd name="connsiteY12" fmla="*/ 3714977 h 3714977"/>
                      <a:gd name="connsiteX13" fmla="*/ 2221200 w 2676144"/>
                      <a:gd name="connsiteY13" fmla="*/ 3714977 h 3714977"/>
                      <a:gd name="connsiteX14" fmla="*/ 1632448 w 2676144"/>
                      <a:gd name="connsiteY14" fmla="*/ 3714977 h 3714977"/>
                      <a:gd name="connsiteX15" fmla="*/ 1150742 w 2676144"/>
                      <a:gd name="connsiteY15" fmla="*/ 3714977 h 3714977"/>
                      <a:gd name="connsiteX16" fmla="*/ 615513 w 2676144"/>
                      <a:gd name="connsiteY16" fmla="*/ 3714977 h 3714977"/>
                      <a:gd name="connsiteX17" fmla="*/ 0 w 2676144"/>
                      <a:gd name="connsiteY17" fmla="*/ 3714977 h 3714977"/>
                      <a:gd name="connsiteX18" fmla="*/ 0 w 2676144"/>
                      <a:gd name="connsiteY18" fmla="*/ 3184266 h 3714977"/>
                      <a:gd name="connsiteX19" fmla="*/ 0 w 2676144"/>
                      <a:gd name="connsiteY19" fmla="*/ 2727855 h 3714977"/>
                      <a:gd name="connsiteX20" fmla="*/ 0 w 2676144"/>
                      <a:gd name="connsiteY20" fmla="*/ 2271443 h 3714977"/>
                      <a:gd name="connsiteX21" fmla="*/ 0 w 2676144"/>
                      <a:gd name="connsiteY21" fmla="*/ 1777882 h 3714977"/>
                      <a:gd name="connsiteX22" fmla="*/ 0 w 2676144"/>
                      <a:gd name="connsiteY22" fmla="*/ 1172871 h 3714977"/>
                      <a:gd name="connsiteX23" fmla="*/ 0 w 2676144"/>
                      <a:gd name="connsiteY23" fmla="*/ 642160 h 3714977"/>
                      <a:gd name="connsiteX24" fmla="*/ 0 w 2676144"/>
                      <a:gd name="connsiteY24" fmla="*/ 0 h 3714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676144" h="3714977" extrusionOk="0">
                        <a:moveTo>
                          <a:pt x="0" y="0"/>
                        </a:moveTo>
                        <a:cubicBezTo>
                          <a:pt x="216682" y="-37591"/>
                          <a:pt x="291716" y="45447"/>
                          <a:pt x="508467" y="0"/>
                        </a:cubicBezTo>
                        <a:cubicBezTo>
                          <a:pt x="725218" y="-45447"/>
                          <a:pt x="764989" y="3774"/>
                          <a:pt x="963412" y="0"/>
                        </a:cubicBezTo>
                        <a:cubicBezTo>
                          <a:pt x="1161836" y="-3774"/>
                          <a:pt x="1327072" y="4438"/>
                          <a:pt x="1552164" y="0"/>
                        </a:cubicBezTo>
                        <a:cubicBezTo>
                          <a:pt x="1777256" y="-4438"/>
                          <a:pt x="1925106" y="12006"/>
                          <a:pt x="2060631" y="0"/>
                        </a:cubicBezTo>
                        <a:cubicBezTo>
                          <a:pt x="2196156" y="-12006"/>
                          <a:pt x="2419656" y="64220"/>
                          <a:pt x="2676144" y="0"/>
                        </a:cubicBezTo>
                        <a:cubicBezTo>
                          <a:pt x="2696581" y="141154"/>
                          <a:pt x="2604076" y="400753"/>
                          <a:pt x="2676144" y="605011"/>
                        </a:cubicBezTo>
                        <a:cubicBezTo>
                          <a:pt x="2748212" y="809269"/>
                          <a:pt x="2615742" y="949352"/>
                          <a:pt x="2676144" y="1135722"/>
                        </a:cubicBezTo>
                        <a:cubicBezTo>
                          <a:pt x="2736546" y="1322092"/>
                          <a:pt x="2614569" y="1503339"/>
                          <a:pt x="2676144" y="1666433"/>
                        </a:cubicBezTo>
                        <a:cubicBezTo>
                          <a:pt x="2737719" y="1829527"/>
                          <a:pt x="2635312" y="1966670"/>
                          <a:pt x="2676144" y="2122844"/>
                        </a:cubicBezTo>
                        <a:cubicBezTo>
                          <a:pt x="2716976" y="2279018"/>
                          <a:pt x="2660833" y="2369526"/>
                          <a:pt x="2676144" y="2579255"/>
                        </a:cubicBezTo>
                        <a:cubicBezTo>
                          <a:pt x="2691455" y="2788984"/>
                          <a:pt x="2629498" y="2964683"/>
                          <a:pt x="2676144" y="3109966"/>
                        </a:cubicBezTo>
                        <a:cubicBezTo>
                          <a:pt x="2722790" y="3255249"/>
                          <a:pt x="2671216" y="3527288"/>
                          <a:pt x="2676144" y="3714977"/>
                        </a:cubicBezTo>
                        <a:cubicBezTo>
                          <a:pt x="2583422" y="3739497"/>
                          <a:pt x="2438826" y="3680036"/>
                          <a:pt x="2221200" y="3714977"/>
                        </a:cubicBezTo>
                        <a:cubicBezTo>
                          <a:pt x="2003574" y="3749918"/>
                          <a:pt x="1899440" y="3686725"/>
                          <a:pt x="1632448" y="3714977"/>
                        </a:cubicBezTo>
                        <a:cubicBezTo>
                          <a:pt x="1365456" y="3743229"/>
                          <a:pt x="1288473" y="3668850"/>
                          <a:pt x="1150742" y="3714977"/>
                        </a:cubicBezTo>
                        <a:cubicBezTo>
                          <a:pt x="1013011" y="3761104"/>
                          <a:pt x="868225" y="3671471"/>
                          <a:pt x="615513" y="3714977"/>
                        </a:cubicBezTo>
                        <a:cubicBezTo>
                          <a:pt x="362801" y="3758483"/>
                          <a:pt x="269729" y="3680762"/>
                          <a:pt x="0" y="3714977"/>
                        </a:cubicBezTo>
                        <a:cubicBezTo>
                          <a:pt x="-41871" y="3479839"/>
                          <a:pt x="14218" y="3399760"/>
                          <a:pt x="0" y="3184266"/>
                        </a:cubicBezTo>
                        <a:cubicBezTo>
                          <a:pt x="-14218" y="2968772"/>
                          <a:pt x="41607" y="2909153"/>
                          <a:pt x="0" y="2727855"/>
                        </a:cubicBezTo>
                        <a:cubicBezTo>
                          <a:pt x="-41607" y="2546557"/>
                          <a:pt x="46098" y="2427220"/>
                          <a:pt x="0" y="2271443"/>
                        </a:cubicBezTo>
                        <a:cubicBezTo>
                          <a:pt x="-46098" y="2115666"/>
                          <a:pt x="31820" y="1909687"/>
                          <a:pt x="0" y="1777882"/>
                        </a:cubicBezTo>
                        <a:cubicBezTo>
                          <a:pt x="-31820" y="1646077"/>
                          <a:pt x="52340" y="1437165"/>
                          <a:pt x="0" y="1172871"/>
                        </a:cubicBezTo>
                        <a:cubicBezTo>
                          <a:pt x="-52340" y="908577"/>
                          <a:pt x="48098" y="793582"/>
                          <a:pt x="0" y="642160"/>
                        </a:cubicBezTo>
                        <a:cubicBezTo>
                          <a:pt x="-48098" y="490738"/>
                          <a:pt x="46121" y="3122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25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UI aktualisieren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69E09A-76FB-9244-B307-8B84BD0B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B810B62-5A43-A74B-9F2A-F05A2E7BCD2F}"/>
              </a:ext>
            </a:extLst>
          </p:cNvPr>
          <p:cNvSpPr txBox="1"/>
          <p:nvPr/>
        </p:nvSpPr>
        <p:spPr>
          <a:xfrm>
            <a:off x="3863840" y="3324021"/>
            <a:ext cx="3886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Gesendet (HTTP POST) werden Daten, gelesen wird UI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44F216F6-5640-F44D-B3D4-AB05667BDC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351023C-8F47-6F4B-9300-20D0A82F676A}"/>
              </a:ext>
            </a:extLst>
          </p:cNvPr>
          <p:cNvSpPr/>
          <p:nvPr/>
        </p:nvSpPr>
        <p:spPr>
          <a:xfrm>
            <a:off x="4077156" y="3931462"/>
            <a:ext cx="2153312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hinzufügen -&gt; Netzwerk-Tab (JS &amp; XHR)</a:t>
            </a:r>
          </a:p>
        </p:txBody>
      </p:sp>
    </p:spTree>
    <p:extLst>
      <p:ext uri="{BB962C8B-B14F-4D97-AF65-F5344CB8AC3E}">
        <p14:creationId xmlns:p14="http://schemas.microsoft.com/office/powerpoint/2010/main" val="2920955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9" y="382129"/>
            <a:ext cx="4253482" cy="356260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A1AE73D-D844-8545-84FD-CB8F51A57435}"/>
              </a:ext>
            </a:extLst>
          </p:cNvPr>
          <p:cNvSpPr/>
          <p:nvPr/>
        </p:nvSpPr>
        <p:spPr>
          <a:xfrm>
            <a:off x="0" y="4109284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6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16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6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nilshartmann</a:t>
            </a:r>
            <a:r>
              <a:rPr lang="de-DE" sz="1600" dirty="0">
                <a:solidFill>
                  <a:srgbClr val="1778B8"/>
                </a:solidFill>
                <a:latin typeface="Source Sans Pro" panose="020B0503030403020204" pitchFamily="34" charset="0"/>
              </a:rPr>
              <a:t>/server-</a:t>
            </a:r>
            <a:r>
              <a:rPr lang="de-DE" sz="16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components</a:t>
            </a:r>
            <a:r>
              <a:rPr lang="de-DE" sz="1600" dirty="0">
                <a:solidFill>
                  <a:srgbClr val="1778B8"/>
                </a:solidFill>
                <a:latin typeface="Source Sans Pro" panose="020B0503030403020204" pitchFamily="34" charset="0"/>
              </a:rPr>
              <a:t>-</a:t>
            </a:r>
            <a:r>
              <a:rPr lang="de-DE" sz="16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blogexample</a:t>
            </a:r>
            <a:endParaRPr lang="de-DE" sz="16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0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194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Mögliches Problem: 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</p:spTree>
    <p:extLst>
      <p:ext uri="{BB962C8B-B14F-4D97-AF65-F5344CB8AC3E}">
        <p14:creationId xmlns:p14="http://schemas.microsoft.com/office/powerpoint/2010/main" val="3630395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F4D044-89EF-F34D-8D20-B605CDA5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73"/>
            <a:ext cx="5546999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EB9D4F-6689-6A49-B1B7-71BD97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1485572"/>
            <a:ext cx="6185501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9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3CB49D-C1B2-C64E-89B2-4B50C8D64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6" y="1485569"/>
            <a:ext cx="6651075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75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C3ACC-5390-0441-8E67-6592D333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69"/>
            <a:ext cx="6185500" cy="25274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47951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58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</p:txBody>
      </p:sp>
    </p:spTree>
    <p:extLst>
      <p:ext uri="{BB962C8B-B14F-4D97-AF65-F5344CB8AC3E}">
        <p14:creationId xmlns:p14="http://schemas.microsoft.com/office/powerpoint/2010/main" val="2831107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db.server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="Container"&gt;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BFEEA4D-C1F8-6D27-AC48-035232488655}"/>
              </a:ext>
            </a:extLst>
          </p:cNvPr>
          <p:cNvSpPr/>
          <p:nvPr/>
        </p:nvSpPr>
        <p:spPr>
          <a:xfrm>
            <a:off x="5158597" y="956018"/>
            <a:ext cx="291283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experimental!</a:t>
            </a:r>
          </a:p>
          <a:p>
            <a:pPr algn="ctr"/>
            <a:endParaRPr lang="de-DE" sz="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Server Komponenten können direkt DB-</a:t>
            </a:r>
            <a:r>
              <a:rPr lang="de-DE" sz="1400" b="0" dirty="0" err="1">
                <a:solidFill>
                  <a:srgbClr val="36544F"/>
                </a:solidFill>
              </a:rPr>
              <a:t>Queries</a:t>
            </a:r>
            <a:r>
              <a:rPr lang="de-DE" sz="1400" b="0" dirty="0">
                <a:solidFill>
                  <a:srgbClr val="36544F"/>
                </a:solidFill>
              </a:rPr>
              <a:t> ausführen, auf das Filesystem zugreifen etc.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(Alles was "echte" Backend-Services auch können)</a:t>
            </a:r>
            <a:endParaRPr lang="de-DE" sz="1700" dirty="0"/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Client Komponenten können hier zum Beispiel </a:t>
            </a:r>
            <a:r>
              <a:rPr lang="de-DE" sz="1400" b="0" dirty="0" err="1">
                <a:solidFill>
                  <a:srgbClr val="36544F"/>
                </a:solidFill>
              </a:rPr>
              <a:t>fetch-Requests</a:t>
            </a:r>
            <a:r>
              <a:rPr lang="de-DE" sz="1400" b="0" dirty="0">
                <a:solidFill>
                  <a:srgbClr val="36544F"/>
                </a:solidFill>
              </a:rPr>
              <a:t> ausführen</a:t>
            </a:r>
            <a:endParaRPr lang="de-DE" sz="1400" dirty="0"/>
          </a:p>
          <a:p>
            <a:pPr>
              <a:lnSpc>
                <a:spcPct val="130000"/>
              </a:lnSpc>
            </a:pPr>
            <a:r>
              <a:rPr lang="de-DE" sz="1400" b="0" i="1" dirty="0"/>
              <a:t>Was machen wir, bis die Daten vorhanden sind, während der Query läuft?</a:t>
            </a:r>
            <a:endParaRPr lang="de-DE" b="0" i="1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db.server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="Container"&gt;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3A22AD-C0AC-1D81-417F-2AC8A9F94790}"/>
              </a:ext>
            </a:extLst>
          </p:cNvPr>
          <p:cNvSpPr/>
          <p:nvPr/>
        </p:nvSpPr>
        <p:spPr>
          <a:xfrm>
            <a:off x="5158597" y="956018"/>
            <a:ext cx="291283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experimental!</a:t>
            </a:r>
          </a:p>
          <a:p>
            <a:pPr algn="ctr"/>
            <a:endParaRPr lang="de-DE" sz="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5272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B87B42-7558-8C17-A85B-3439FCA1CF7D}"/>
              </a:ext>
            </a:extLst>
          </p:cNvPr>
          <p:cNvSpPr/>
          <p:nvPr/>
        </p:nvSpPr>
        <p:spPr>
          <a:xfrm>
            <a:off x="4572000" y="1872827"/>
            <a:ext cx="3033870" cy="260228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C5E469F-E365-B94F-5561-839E5C37C53C}"/>
              </a:ext>
            </a:extLst>
          </p:cNvPr>
          <p:cNvSpPr/>
          <p:nvPr/>
        </p:nvSpPr>
        <p:spPr>
          <a:xfrm>
            <a:off x="7720926" y="1606313"/>
            <a:ext cx="961607" cy="123983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18) für </a:t>
            </a:r>
            <a:r>
              <a:rPr lang="de-DE" dirty="0">
                <a:solidFill>
                  <a:srgbClr val="9E60B8"/>
                </a:solidFill>
              </a:rPr>
              <a:t>Code Splitting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Code Splitting in Server-Komponenten eingebaut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In der Zukunft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(Client und Server)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"</a:t>
            </a:r>
            <a:r>
              <a:rPr lang="de-DE" dirty="0" err="1"/>
              <a:t>That</a:t>
            </a:r>
            <a:r>
              <a:rPr lang="de-DE" dirty="0"/>
              <a:t> will </a:t>
            </a:r>
            <a:r>
              <a:rPr lang="de-DE" dirty="0" err="1"/>
              <a:t>likely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after </a:t>
            </a:r>
            <a:r>
              <a:rPr lang="de-DE" dirty="0" err="1"/>
              <a:t>the</a:t>
            </a:r>
            <a:r>
              <a:rPr lang="de-DE" dirty="0"/>
              <a:t> 18.0 </a:t>
            </a:r>
            <a:r>
              <a:rPr lang="de-DE" dirty="0" err="1"/>
              <a:t>release</a:t>
            </a:r>
            <a:r>
              <a:rPr lang="de-DE" dirty="0"/>
              <a:t>, but </a:t>
            </a:r>
            <a:r>
              <a:rPr lang="de-DE" dirty="0" err="1"/>
              <a:t>we're</a:t>
            </a:r>
            <a:r>
              <a:rPr lang="de-DE" dirty="0"/>
              <a:t> </a:t>
            </a:r>
            <a:r>
              <a:rPr lang="de-DE" dirty="0" err="1"/>
              <a:t>hoping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18.x minor </a:t>
            </a:r>
            <a:r>
              <a:rPr lang="de-DE" dirty="0" err="1"/>
              <a:t>releases</a:t>
            </a:r>
            <a:r>
              <a:rPr lang="de-DE" dirty="0"/>
              <a:t>." </a:t>
            </a:r>
            <a:r>
              <a:rPr lang="de-DE" sz="1050" dirty="0"/>
              <a:t>(https://</a:t>
            </a:r>
            <a:r>
              <a:rPr lang="de-DE" sz="1050" dirty="0" err="1"/>
              <a:t>github.com</a:t>
            </a:r>
            <a:r>
              <a:rPr lang="de-DE" sz="1050" dirty="0"/>
              <a:t>/</a:t>
            </a:r>
            <a:r>
              <a:rPr lang="de-DE" sz="1050" dirty="0" err="1"/>
              <a:t>reactwg</a:t>
            </a:r>
            <a:r>
              <a:rPr lang="de-DE" sz="1050" dirty="0"/>
              <a:t>/react-18/</a:t>
            </a:r>
            <a:r>
              <a:rPr lang="de-DE" sz="1050" dirty="0" err="1"/>
              <a:t>discussions</a:t>
            </a:r>
            <a:r>
              <a:rPr lang="de-DE" sz="1050" dirty="0"/>
              <a:t>/47#discussioncomment-847004)</a:t>
            </a:r>
            <a:endParaRPr lang="de-DE" sz="105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8245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Hintergrund: </a:t>
            </a:r>
            <a:r>
              <a:rPr lang="de-DE" dirty="0" err="1">
                <a:solidFill>
                  <a:srgbClr val="FB8E20"/>
                </a:solidFill>
              </a:rPr>
              <a:t>Suspense</a:t>
            </a:r>
            <a:r>
              <a:rPr lang="de-DE" dirty="0">
                <a:solidFill>
                  <a:srgbClr val="FB8E20"/>
                </a:solidFill>
              </a:rPr>
              <a:t> </a:t>
            </a:r>
            <a:r>
              <a:rPr lang="de-DE" dirty="0" err="1">
                <a:solidFill>
                  <a:srgbClr val="FB8E20"/>
                </a:solidFill>
              </a:rPr>
              <a:t>for</a:t>
            </a:r>
            <a:r>
              <a:rPr lang="de-DE" dirty="0">
                <a:solidFill>
                  <a:srgbClr val="FB8E20"/>
                </a:solidFill>
              </a:rPr>
              <a:t> Data </a:t>
            </a:r>
            <a:r>
              <a:rPr lang="de-DE" dirty="0" err="1">
                <a:solidFill>
                  <a:srgbClr val="FB8E20"/>
                </a:solidFill>
              </a:rPr>
              <a:t>Fetching</a:t>
            </a:r>
            <a:endParaRPr lang="de-DE" dirty="0">
              <a:solidFill>
                <a:srgbClr val="FB8E20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Eine Komponente kann auf "etwas" warten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weiß, dass die Komponente auf etwas wartet</a:t>
            </a:r>
          </a:p>
          <a:p>
            <a:r>
              <a:rPr lang="de-DE" b="0" dirty="0">
                <a:solidFill>
                  <a:srgbClr val="36544F"/>
                </a:solidFill>
              </a:rPr>
              <a:t>Solange gewartet wird, wird eine Fallback-Komponente gerendert</a:t>
            </a:r>
          </a:p>
          <a:p>
            <a:r>
              <a:rPr lang="de-DE" b="0" dirty="0">
                <a:solidFill>
                  <a:srgbClr val="36544F"/>
                </a:solidFill>
              </a:rPr>
              <a:t>Die Fallback-Komponente wird oberhalb mit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festgelegt</a:t>
            </a:r>
          </a:p>
          <a:p>
            <a:pPr lvl="1"/>
            <a:r>
              <a:rPr lang="de-DE" dirty="0"/>
              <a:t>Wie ein </a:t>
            </a:r>
            <a:r>
              <a:rPr lang="de-DE" dirty="0" err="1"/>
              <a:t>try</a:t>
            </a:r>
            <a:r>
              <a:rPr lang="de-DE" dirty="0"/>
              <a:t>-catch-Handler für ausstehende Daten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759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"./blog-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db.readPosts</a:t>
            </a:r>
            <a:r>
              <a:rPr lang="de-DE" sz="1151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B49D5D-28C3-8E41-8231-F0195C661A48}"/>
              </a:ext>
            </a:extLst>
          </p:cNvPr>
          <p:cNvSpPr txBox="1"/>
          <p:nvPr/>
        </p:nvSpPr>
        <p:spPr>
          <a:xfrm>
            <a:off x="5125897" y="1452265"/>
            <a:ext cx="2776045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Data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Loading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Zugriff auf "etwas", das Daten lädt und Aufruf blockiert bis Daten da sind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9F798A2-F071-104F-BE4C-4A3563084A34}"/>
              </a:ext>
            </a:extLst>
          </p:cNvPr>
          <p:cNvCxnSpPr>
            <a:cxnSpLocks/>
          </p:cNvCxnSpPr>
          <p:nvPr/>
        </p:nvCxnSpPr>
        <p:spPr>
          <a:xfrm flipH="1">
            <a:off x="3959784" y="2136229"/>
            <a:ext cx="1114742" cy="92866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40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"./blog-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db.readPosts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2446B9-1BCB-2644-91EF-FBB4A2C6A914}"/>
              </a:ext>
            </a:extLst>
          </p:cNvPr>
          <p:cNvSpPr txBox="1"/>
          <p:nvPr/>
        </p:nvSpPr>
        <p:spPr>
          <a:xfrm>
            <a:off x="4316965" y="3748010"/>
            <a:ext cx="3459245" cy="1154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-Komponente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"Sollbruchstelle", wenn unterhalb in der Anwendung auf "etwas" gewartet wird, wird </a:t>
            </a:r>
            <a:r>
              <a:rPr lang="de-DE" sz="115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fallback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angezeigt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Eine Art </a:t>
            </a:r>
            <a:r>
              <a:rPr lang="de-DE" sz="115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try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-cache für ausstehende Daten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Wird es wohl so auch auf dem Client geben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DB82F1D-1A94-2B44-B4AB-08404E7FBB08}"/>
              </a:ext>
            </a:extLst>
          </p:cNvPr>
          <p:cNvCxnSpPr>
            <a:cxnSpLocks/>
          </p:cNvCxnSpPr>
          <p:nvPr/>
        </p:nvCxnSpPr>
        <p:spPr>
          <a:xfrm flipH="1" flipV="1">
            <a:off x="2914650" y="3641103"/>
            <a:ext cx="1402316" cy="222708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73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Suspense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6A5A68-A3C4-0244-957B-E099628BAF9B}"/>
              </a:ext>
            </a:extLst>
          </p:cNvPr>
          <p:cNvSpPr/>
          <p:nvPr/>
        </p:nvSpPr>
        <p:spPr>
          <a:xfrm>
            <a:off x="2136871" y="236109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</a:rPr>
              <a:t>🕵️‍♂️ Demo (falls noch Zeit ist)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</a:t>
            </a:r>
            <a:r>
              <a:rPr lang="de-DE" sz="1200" dirty="0" err="1">
                <a:solidFill>
                  <a:srgbClr val="36544F"/>
                </a:solidFill>
              </a:rPr>
              <a:t>PostList</a:t>
            </a:r>
            <a:r>
              <a:rPr lang="de-DE" sz="1200" dirty="0">
                <a:solidFill>
                  <a:srgbClr val="36544F"/>
                </a:solidFill>
              </a:rPr>
              <a:t> und </a:t>
            </a:r>
            <a:r>
              <a:rPr lang="de-DE" sz="1200" dirty="0" err="1">
                <a:solidFill>
                  <a:srgbClr val="36544F"/>
                </a:solidFill>
              </a:rPr>
              <a:t>TagCloud</a:t>
            </a:r>
            <a:r>
              <a:rPr lang="de-DE" sz="1200" dirty="0">
                <a:solidFill>
                  <a:srgbClr val="36544F"/>
                </a:solidFill>
              </a:rPr>
              <a:t> aktivieren (</a:t>
            </a:r>
            <a:r>
              <a:rPr lang="de-DE" sz="1200" dirty="0" err="1">
                <a:solidFill>
                  <a:srgbClr val="36544F"/>
                </a:solidFill>
              </a:rPr>
              <a:t>delay.server.js</a:t>
            </a:r>
            <a:r>
              <a:rPr lang="de-DE" sz="1200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Daten bleiben </a:t>
            </a:r>
            <a:r>
              <a:rPr lang="de-DE" sz="1200" dirty="0" err="1">
                <a:solidFill>
                  <a:srgbClr val="36544F"/>
                </a:solidFill>
              </a:rPr>
              <a:t>gecached</a:t>
            </a:r>
            <a:r>
              <a:rPr lang="de-DE" sz="1200" dirty="0">
                <a:solidFill>
                  <a:srgbClr val="36544F"/>
                </a:solidFill>
              </a:rPr>
              <a:t> (Home =&gt; Post =&gt; Home)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</a:rPr>
              <a:t>Suspense</a:t>
            </a:r>
            <a:r>
              <a:rPr lang="de-DE" sz="1200" dirty="0">
                <a:solidFill>
                  <a:srgbClr val="36544F"/>
                </a:solidFill>
              </a:rPr>
              <a:t> in </a:t>
            </a:r>
            <a:r>
              <a:rPr lang="de-DE" sz="1200" dirty="0" err="1">
                <a:solidFill>
                  <a:srgbClr val="36544F"/>
                </a:solidFill>
              </a:rPr>
              <a:t>PostListPage</a:t>
            </a:r>
            <a:r>
              <a:rPr lang="de-DE" sz="1200" dirty="0">
                <a:solidFill>
                  <a:srgbClr val="36544F"/>
                </a:solidFill>
              </a:rPr>
              <a:t> verschieben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Post aktiveren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Post aufrufen</a:t>
            </a:r>
          </a:p>
          <a:p>
            <a:endParaRPr lang="de-DE" sz="1200" dirty="0">
              <a:solidFill>
                <a:srgbClr val="36544F"/>
              </a:solidFill>
            </a:endParaRPr>
          </a:p>
          <a:p>
            <a:endParaRPr lang="de-DE" sz="120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20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7473" y="1394506"/>
            <a:ext cx="3809056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Nicht in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18 enthalten</a:t>
            </a:r>
          </a:p>
          <a:p>
            <a:pPr marL="0" indent="0">
              <a:buNone/>
            </a:pPr>
            <a:br>
              <a:rPr lang="de-DE" b="0" i="1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E0317DD-0CE1-959C-C1D4-F5D0D9457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571"/>
          <a:stretch/>
        </p:blipFill>
        <p:spPr>
          <a:xfrm>
            <a:off x="4393171" y="1177271"/>
            <a:ext cx="4025685" cy="129590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D93795-D575-1ED5-9A96-C3E1EADE6B0F}"/>
              </a:ext>
            </a:extLst>
          </p:cNvPr>
          <p:cNvSpPr txBox="1"/>
          <p:nvPr/>
        </p:nvSpPr>
        <p:spPr>
          <a:xfrm>
            <a:off x="3942966" y="304186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reactjs.org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blog</a:t>
            </a:r>
            <a:r>
              <a:rPr lang="de-DE" sz="1100" dirty="0">
                <a:solidFill>
                  <a:srgbClr val="1778B8"/>
                </a:solidFill>
              </a:rPr>
              <a:t>/2022/03/29/react-v18.html</a:t>
            </a:r>
          </a:p>
        </p:txBody>
      </p:sp>
    </p:spTree>
    <p:extLst>
      <p:ext uri="{BB962C8B-B14F-4D97-AF65-F5344CB8AC3E}">
        <p14:creationId xmlns:p14="http://schemas.microsoft.com/office/powerpoint/2010/main" val="4114221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109491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Nicht in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18 enthalten</a:t>
            </a:r>
          </a:p>
          <a:p>
            <a:r>
              <a:rPr lang="de-DE" b="0" dirty="0">
                <a:solidFill>
                  <a:srgbClr val="36544F"/>
                </a:solidFill>
              </a:rPr>
              <a:t>Beta-Support u.a. in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Vieles noch offen, u.a. Support für die üblichen </a:t>
            </a:r>
            <a:r>
              <a:rPr lang="de-DE" b="0" dirty="0" err="1">
                <a:solidFill>
                  <a:srgbClr val="36544F"/>
                </a:solidFill>
              </a:rPr>
              <a:t>Bundler</a:t>
            </a:r>
            <a:br>
              <a:rPr lang="de-DE" b="0" i="1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E0317DD-0CE1-959C-C1D4-F5D0D9457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171" y="1177271"/>
            <a:ext cx="4025685" cy="189378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D93795-D575-1ED5-9A96-C3E1EADE6B0F}"/>
              </a:ext>
            </a:extLst>
          </p:cNvPr>
          <p:cNvSpPr txBox="1"/>
          <p:nvPr/>
        </p:nvSpPr>
        <p:spPr>
          <a:xfrm>
            <a:off x="3942966" y="304186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reactjs.org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blog</a:t>
            </a:r>
            <a:r>
              <a:rPr lang="de-DE" sz="1100" dirty="0">
                <a:solidFill>
                  <a:srgbClr val="1778B8"/>
                </a:solidFill>
              </a:rPr>
              <a:t>/2022/03/29/react-v18.html</a:t>
            </a:r>
          </a:p>
        </p:txBody>
      </p:sp>
    </p:spTree>
    <p:extLst>
      <p:ext uri="{BB962C8B-B14F-4D97-AF65-F5344CB8AC3E}">
        <p14:creationId xmlns:p14="http://schemas.microsoft.com/office/powerpoint/2010/main" val="31615940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82450" y="3493420"/>
            <a:ext cx="6195840" cy="92754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1500" b="1" dirty="0" err="1">
                <a:solidFill>
                  <a:srgbClr val="36544F"/>
                </a:solidFill>
              </a:rPr>
              <a:t>Slides</a:t>
            </a:r>
            <a:r>
              <a:rPr lang="de-DE" sz="1500" b="1" dirty="0">
                <a:solidFill>
                  <a:srgbClr val="36544F"/>
                </a:solidFill>
              </a:rPr>
              <a:t>: </a:t>
            </a:r>
            <a:r>
              <a:rPr lang="de-DE" sz="1600" b="1" dirty="0">
                <a:solidFill>
                  <a:srgbClr val="1778B8"/>
                </a:solidFill>
              </a:rPr>
              <a:t>https://</a:t>
            </a:r>
            <a:r>
              <a:rPr lang="de-DE" sz="1600" b="1" dirty="0" err="1">
                <a:solidFill>
                  <a:srgbClr val="1778B8"/>
                </a:solidFill>
              </a:rPr>
              <a:t>react.schule</a:t>
            </a:r>
            <a:r>
              <a:rPr lang="de-DE" sz="1600" b="1" dirty="0">
                <a:solidFill>
                  <a:srgbClr val="1778B8"/>
                </a:solidFill>
              </a:rPr>
              <a:t>/</a:t>
            </a:r>
            <a:r>
              <a:rPr lang="de-DE" sz="1600" b="1" dirty="0" err="1">
                <a:solidFill>
                  <a:srgbClr val="1778B8"/>
                </a:solidFill>
              </a:rPr>
              <a:t>codetalks-react</a:t>
            </a:r>
            <a:endParaRPr lang="de-DE" sz="15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Fragen &amp; Kontakt: </a:t>
            </a:r>
            <a:r>
              <a:rPr lang="de-DE" sz="1500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Twitter: </a:t>
            </a:r>
            <a:r>
              <a:rPr lang="de-DE" sz="1500" b="1" dirty="0">
                <a:solidFill>
                  <a:srgbClr val="1778B8"/>
                </a:solidFill>
              </a:rPr>
              <a:t>@</a:t>
            </a:r>
            <a:r>
              <a:rPr lang="de-DE" sz="1500" b="1" dirty="0" err="1">
                <a:solidFill>
                  <a:srgbClr val="1778B8"/>
                </a:solidFill>
              </a:rPr>
              <a:t>nilshartmann</a:t>
            </a:r>
            <a:endParaRPr lang="de-DE" sz="1500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1FAAA8-2C99-19EA-BDE8-72D0C71C2BD5}"/>
              </a:ext>
            </a:extLst>
          </p:cNvPr>
          <p:cNvSpPr txBox="1"/>
          <p:nvPr/>
        </p:nvSpPr>
        <p:spPr>
          <a:xfrm>
            <a:off x="2629168" y="4322063"/>
            <a:ext cx="125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MomentJS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22B283-0062-9313-3F8B-55AA391480F7}"/>
              </a:ext>
            </a:extLst>
          </p:cNvPr>
          <p:cNvSpPr txBox="1"/>
          <p:nvPr/>
        </p:nvSpPr>
        <p:spPr>
          <a:xfrm>
            <a:off x="6788101" y="619432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0F5DDF-3903-FA0F-8E72-46AF277B6071}"/>
              </a:ext>
            </a:extLst>
          </p:cNvPr>
          <p:cNvSpPr txBox="1"/>
          <p:nvPr/>
        </p:nvSpPr>
        <p:spPr>
          <a:xfrm>
            <a:off x="7732816" y="3584687"/>
            <a:ext cx="9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Marked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5DD441-57F1-2A9E-6833-3D20E0C83CEE}"/>
              </a:ext>
            </a:extLst>
          </p:cNvPr>
          <p:cNvSpPr txBox="1"/>
          <p:nvPr/>
        </p:nvSpPr>
        <p:spPr>
          <a:xfrm>
            <a:off x="7692179" y="2965511"/>
            <a:ext cx="126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B04432"/>
                </a:solidFill>
              </a:rPr>
              <a:t>tag-</a:t>
            </a:r>
            <a:r>
              <a:rPr lang="de-DE" dirty="0" err="1">
                <a:solidFill>
                  <a:srgbClr val="B04432"/>
                </a:solidFill>
              </a:rPr>
              <a:t>cloud.js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9B88E18-82EB-14E4-1895-9E45097ACB01}"/>
              </a:ext>
            </a:extLst>
          </p:cNvPr>
          <p:cNvCxnSpPr>
            <a:cxnSpLocks/>
          </p:cNvCxnSpPr>
          <p:nvPr/>
        </p:nvCxnSpPr>
        <p:spPr>
          <a:xfrm flipV="1">
            <a:off x="3884127" y="3429000"/>
            <a:ext cx="732890" cy="1050039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2BF4EFF-A7FE-8C65-69DA-D517CEA3F0AF}"/>
              </a:ext>
            </a:extLst>
          </p:cNvPr>
          <p:cNvCxnSpPr>
            <a:cxnSpLocks/>
          </p:cNvCxnSpPr>
          <p:nvPr/>
        </p:nvCxnSpPr>
        <p:spPr>
          <a:xfrm flipH="1">
            <a:off x="7178977" y="3836801"/>
            <a:ext cx="581010" cy="38888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562E072-AE4D-99C9-62B0-E78561E166C3}"/>
              </a:ext>
            </a:extLst>
          </p:cNvPr>
          <p:cNvCxnSpPr>
            <a:cxnSpLocks/>
          </p:cNvCxnSpPr>
          <p:nvPr/>
        </p:nvCxnSpPr>
        <p:spPr>
          <a:xfrm flipV="1">
            <a:off x="8234230" y="2428971"/>
            <a:ext cx="0" cy="53338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09F908C-C304-4306-5A70-D37FA5969AF2}"/>
              </a:ext>
            </a:extLst>
          </p:cNvPr>
          <p:cNvCxnSpPr>
            <a:cxnSpLocks/>
          </p:cNvCxnSpPr>
          <p:nvPr/>
        </p:nvCxnSpPr>
        <p:spPr>
          <a:xfrm flipH="1">
            <a:off x="6486418" y="792404"/>
            <a:ext cx="310347" cy="60455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67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...aber nur 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D8E6A2-D0A5-47CE-57FA-70CFA51F6408}"/>
              </a:ext>
            </a:extLst>
          </p:cNvPr>
          <p:cNvSpPr/>
          <p:nvPr/>
        </p:nvSpPr>
        <p:spPr>
          <a:xfrm>
            <a:off x="7787640" y="1134899"/>
            <a:ext cx="960120" cy="388621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9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Herausforderung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Für Besucher des Blogs sollen die Artikel schnell zur Verfügung stehen!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237341" y="886675"/>
            <a:ext cx="26693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Der Klassiker: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49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684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1740</Words>
  <Application>Microsoft Macintosh PowerPoint</Application>
  <PresentationFormat>Bildschirmpräsentation (16:9)</PresentationFormat>
  <Paragraphs>362</Paragraphs>
  <Slides>48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9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Code.talks Hamburg | 15. September 2022 | @nilshartmann</vt:lpstr>
      <vt:lpstr>https://nilshartmann.net</vt:lpstr>
      <vt:lpstr>Ein Beispiel...</vt:lpstr>
      <vt:lpstr>Ein Beispiel</vt:lpstr>
      <vt:lpstr>Ein Beispiel</vt:lpstr>
      <vt:lpstr>Ein Beispiel</vt:lpstr>
      <vt:lpstr>Ein Beispiel</vt:lpstr>
      <vt:lpstr>PowerPoint-Präsentation</vt:lpstr>
      <vt:lpstr>SSR</vt:lpstr>
      <vt:lpstr>SSR</vt:lpstr>
      <vt:lpstr>SSR</vt:lpstr>
      <vt:lpstr>PowerPoint-Präsentation</vt:lpstr>
      <vt:lpstr>current state</vt:lpstr>
      <vt:lpstr>Server Components</vt:lpstr>
      <vt:lpstr>Server Components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Daten laden</vt:lpstr>
      <vt:lpstr>Daten laden</vt:lpstr>
      <vt:lpstr>Daten laden</vt:lpstr>
      <vt:lpstr>Daten laden</vt:lpstr>
      <vt:lpstr>Daten laden</vt:lpstr>
      <vt:lpstr>Server Components</vt:lpstr>
      <vt:lpstr>Server Components</vt:lpstr>
      <vt:lpstr>Suspense</vt:lpstr>
      <vt:lpstr>Suspense</vt:lpstr>
      <vt:lpstr>Suspense</vt:lpstr>
      <vt:lpstr>Suspense</vt:lpstr>
      <vt:lpstr>Server Components</vt:lpstr>
      <vt:lpstr>Server Components</vt:lpstr>
      <vt:lpstr>Server Components</vt:lpstr>
      <vt:lpstr>PowerPoint-Präsentation</vt:lpstr>
      <vt:lpstr>Server Components</vt:lpstr>
      <vt:lpstr>Server Components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1099</cp:revision>
  <cp:lastPrinted>2019-09-04T14:49:47Z</cp:lastPrinted>
  <dcterms:created xsi:type="dcterms:W3CDTF">2016-03-28T15:59:53Z</dcterms:created>
  <dcterms:modified xsi:type="dcterms:W3CDTF">2022-09-15T09:03:01Z</dcterms:modified>
</cp:coreProperties>
</file>